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0160000" cy="10033000"/>
  <p:notesSz cx="6858000" cy="9144000"/>
  <p:embeddedFontLst>
    <p:embeddedFont>
      <p:font typeface="Calibri"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5" d="100"/>
          <a:sy n="45" d="100"/>
        </p:scale>
        <p:origin x="-1050" y="-120"/>
      </p:cViewPr>
      <p:guideLst>
        <p:guide orient="horz" pos="3160"/>
        <p:guide pos="3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116735"/>
            <a:ext cx="8636000" cy="2150592"/>
          </a:xfrm>
        </p:spPr>
        <p:txBody>
          <a:bodyPr/>
          <a:lstStyle/>
          <a:p>
            <a:r>
              <a:rPr lang="en-US" smtClean="0"/>
              <a:t>Click to edit Master title style</a:t>
            </a:r>
            <a:endParaRPr lang="en-US"/>
          </a:p>
        </p:txBody>
      </p:sp>
      <p:sp>
        <p:nvSpPr>
          <p:cNvPr id="3" name="Subtitle 2"/>
          <p:cNvSpPr>
            <a:spLocks noGrp="1"/>
          </p:cNvSpPr>
          <p:nvPr>
            <p:ph type="subTitle" idx="1"/>
          </p:nvPr>
        </p:nvSpPr>
        <p:spPr>
          <a:xfrm>
            <a:off x="1524000" y="5685367"/>
            <a:ext cx="7112000" cy="2563989"/>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425DF7-2FC3-490F-AABB-C1CAE7CFEA5D}" type="datetimeFigureOut">
              <a:rPr lang="en-US" smtClean="0"/>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9D607D-55CF-4F91-8EBA-E15E928501CF}" type="slidenum">
              <a:rPr lang="en-US" smtClean="0"/>
              <a:t>‹#›</a:t>
            </a:fld>
            <a:endParaRPr lang="en-US"/>
          </a:p>
        </p:txBody>
      </p:sp>
    </p:spTree>
    <p:extLst>
      <p:ext uri="{BB962C8B-B14F-4D97-AF65-F5344CB8AC3E}">
        <p14:creationId xmlns:p14="http://schemas.microsoft.com/office/powerpoint/2010/main" val="3278991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425DF7-2FC3-490F-AABB-C1CAE7CFEA5D}" type="datetimeFigureOut">
              <a:rPr lang="en-US" smtClean="0"/>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9D607D-55CF-4F91-8EBA-E15E928501CF}" type="slidenum">
              <a:rPr lang="en-US" smtClean="0"/>
              <a:t>‹#›</a:t>
            </a:fld>
            <a:endParaRPr lang="en-US"/>
          </a:p>
        </p:txBody>
      </p:sp>
    </p:spTree>
    <p:extLst>
      <p:ext uri="{BB962C8B-B14F-4D97-AF65-F5344CB8AC3E}">
        <p14:creationId xmlns:p14="http://schemas.microsoft.com/office/powerpoint/2010/main" val="2418017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6000" y="401788"/>
            <a:ext cx="2286000" cy="856056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8001" y="401788"/>
            <a:ext cx="6688667" cy="8560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425DF7-2FC3-490F-AABB-C1CAE7CFEA5D}" type="datetimeFigureOut">
              <a:rPr lang="en-US" smtClean="0"/>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9D607D-55CF-4F91-8EBA-E15E928501CF}" type="slidenum">
              <a:rPr lang="en-US" smtClean="0"/>
              <a:t>‹#›</a:t>
            </a:fld>
            <a:endParaRPr lang="en-US"/>
          </a:p>
        </p:txBody>
      </p:sp>
    </p:spTree>
    <p:extLst>
      <p:ext uri="{BB962C8B-B14F-4D97-AF65-F5344CB8AC3E}">
        <p14:creationId xmlns:p14="http://schemas.microsoft.com/office/powerpoint/2010/main" val="3433571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425DF7-2FC3-490F-AABB-C1CAE7CFEA5D}" type="datetimeFigureOut">
              <a:rPr lang="en-US" smtClean="0"/>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9D607D-55CF-4F91-8EBA-E15E928501CF}" type="slidenum">
              <a:rPr lang="en-US" smtClean="0"/>
              <a:t>‹#›</a:t>
            </a:fld>
            <a:endParaRPr lang="en-US"/>
          </a:p>
        </p:txBody>
      </p:sp>
    </p:spTree>
    <p:extLst>
      <p:ext uri="{BB962C8B-B14F-4D97-AF65-F5344CB8AC3E}">
        <p14:creationId xmlns:p14="http://schemas.microsoft.com/office/powerpoint/2010/main" val="180161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2570" y="6447134"/>
            <a:ext cx="8636000" cy="199266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02570" y="4252414"/>
            <a:ext cx="8636000" cy="219471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425DF7-2FC3-490F-AABB-C1CAE7CFEA5D}" type="datetimeFigureOut">
              <a:rPr lang="en-US" smtClean="0"/>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9D607D-55CF-4F91-8EBA-E15E928501CF}" type="slidenum">
              <a:rPr lang="en-US" smtClean="0"/>
              <a:t>‹#›</a:t>
            </a:fld>
            <a:endParaRPr lang="en-US"/>
          </a:p>
        </p:txBody>
      </p:sp>
    </p:spTree>
    <p:extLst>
      <p:ext uri="{BB962C8B-B14F-4D97-AF65-F5344CB8AC3E}">
        <p14:creationId xmlns:p14="http://schemas.microsoft.com/office/powerpoint/2010/main" val="193734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8000" y="2341036"/>
            <a:ext cx="4487333" cy="66213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64667" y="2341036"/>
            <a:ext cx="4487333" cy="66213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6425DF7-2FC3-490F-AABB-C1CAE7CFEA5D}" type="datetimeFigureOut">
              <a:rPr lang="en-US" smtClean="0"/>
              <a:t>9/10/2012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9D607D-55CF-4F91-8EBA-E15E928501CF}" type="slidenum">
              <a:rPr lang="en-US" smtClean="0"/>
              <a:t>‹#›</a:t>
            </a:fld>
            <a:endParaRPr lang="en-US"/>
          </a:p>
        </p:txBody>
      </p:sp>
    </p:spTree>
    <p:extLst>
      <p:ext uri="{BB962C8B-B14F-4D97-AF65-F5344CB8AC3E}">
        <p14:creationId xmlns:p14="http://schemas.microsoft.com/office/powerpoint/2010/main" val="158811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8000" y="2245814"/>
            <a:ext cx="4489098" cy="93594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000" y="3181762"/>
            <a:ext cx="4489098" cy="57805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61141" y="2245814"/>
            <a:ext cx="4490861" cy="93594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61141" y="3181762"/>
            <a:ext cx="4490861" cy="57805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6425DF7-2FC3-490F-AABB-C1CAE7CFEA5D}" type="datetimeFigureOut">
              <a:rPr lang="en-US" smtClean="0"/>
              <a:t>9/10/2012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9D607D-55CF-4F91-8EBA-E15E928501CF}" type="slidenum">
              <a:rPr lang="en-US" smtClean="0"/>
              <a:t>‹#›</a:t>
            </a:fld>
            <a:endParaRPr lang="en-US"/>
          </a:p>
        </p:txBody>
      </p:sp>
    </p:spTree>
    <p:extLst>
      <p:ext uri="{BB962C8B-B14F-4D97-AF65-F5344CB8AC3E}">
        <p14:creationId xmlns:p14="http://schemas.microsoft.com/office/powerpoint/2010/main" val="1326978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6425DF7-2FC3-490F-AABB-C1CAE7CFEA5D}" type="datetimeFigureOut">
              <a:rPr lang="en-US" smtClean="0"/>
              <a:t>9/10/2012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9D607D-55CF-4F91-8EBA-E15E928501CF}" type="slidenum">
              <a:rPr lang="en-US" smtClean="0"/>
              <a:t>‹#›</a:t>
            </a:fld>
            <a:endParaRPr lang="en-US"/>
          </a:p>
        </p:txBody>
      </p:sp>
    </p:spTree>
    <p:extLst>
      <p:ext uri="{BB962C8B-B14F-4D97-AF65-F5344CB8AC3E}">
        <p14:creationId xmlns:p14="http://schemas.microsoft.com/office/powerpoint/2010/main" val="3410945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425DF7-2FC3-490F-AABB-C1CAE7CFEA5D}" type="datetimeFigureOut">
              <a:rPr lang="en-US" smtClean="0"/>
              <a:t>9/10/2012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9D607D-55CF-4F91-8EBA-E15E928501CF}" type="slidenum">
              <a:rPr lang="en-US" smtClean="0"/>
              <a:t>‹#›</a:t>
            </a:fld>
            <a:endParaRPr lang="en-US"/>
          </a:p>
        </p:txBody>
      </p:sp>
    </p:spTree>
    <p:extLst>
      <p:ext uri="{BB962C8B-B14F-4D97-AF65-F5344CB8AC3E}">
        <p14:creationId xmlns:p14="http://schemas.microsoft.com/office/powerpoint/2010/main" val="1241267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99462"/>
            <a:ext cx="3342570" cy="170003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72278" y="399464"/>
            <a:ext cx="5679722" cy="85628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8001" y="2099501"/>
            <a:ext cx="3342570" cy="68628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425DF7-2FC3-490F-AABB-C1CAE7CFEA5D}" type="datetimeFigureOut">
              <a:rPr lang="en-US" smtClean="0"/>
              <a:t>9/10/2012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9D607D-55CF-4F91-8EBA-E15E928501CF}" type="slidenum">
              <a:rPr lang="en-US" smtClean="0"/>
              <a:t>‹#›</a:t>
            </a:fld>
            <a:endParaRPr lang="en-US"/>
          </a:p>
        </p:txBody>
      </p:sp>
    </p:spTree>
    <p:extLst>
      <p:ext uri="{BB962C8B-B14F-4D97-AF65-F5344CB8AC3E}">
        <p14:creationId xmlns:p14="http://schemas.microsoft.com/office/powerpoint/2010/main" val="1314635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91431" y="7023100"/>
            <a:ext cx="6096000" cy="82911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91431" y="896467"/>
            <a:ext cx="6096000" cy="6019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91431" y="7852217"/>
            <a:ext cx="6096000" cy="1177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425DF7-2FC3-490F-AABB-C1CAE7CFEA5D}" type="datetimeFigureOut">
              <a:rPr lang="en-US" smtClean="0"/>
              <a:t>9/10/2012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9D607D-55CF-4F91-8EBA-E15E928501CF}" type="slidenum">
              <a:rPr lang="en-US" smtClean="0"/>
              <a:t>‹#›</a:t>
            </a:fld>
            <a:endParaRPr lang="en-US"/>
          </a:p>
        </p:txBody>
      </p:sp>
    </p:spTree>
    <p:extLst>
      <p:ext uri="{BB962C8B-B14F-4D97-AF65-F5344CB8AC3E}">
        <p14:creationId xmlns:p14="http://schemas.microsoft.com/office/powerpoint/2010/main" val="619847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8000" y="401785"/>
            <a:ext cx="9144000" cy="1672167"/>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08000" y="2341036"/>
            <a:ext cx="9144000" cy="66213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08001" y="9299107"/>
            <a:ext cx="2370667" cy="534164"/>
          </a:xfrm>
          <a:prstGeom prst="rect">
            <a:avLst/>
          </a:prstGeom>
        </p:spPr>
        <p:txBody>
          <a:bodyPr vert="horz" lIns="91440" tIns="45720" rIns="91440" bIns="45720" rtlCol="0" anchor="ctr"/>
          <a:lstStyle>
            <a:lvl1pPr algn="l">
              <a:defRPr sz="1200">
                <a:solidFill>
                  <a:schemeClr val="tx1">
                    <a:tint val="75000"/>
                  </a:schemeClr>
                </a:solidFill>
              </a:defRPr>
            </a:lvl1pPr>
          </a:lstStyle>
          <a:p>
            <a:fld id="{06425DF7-2FC3-490F-AABB-C1CAE7CFEA5D}" type="datetimeFigureOut">
              <a:rPr lang="en-US" smtClean="0"/>
              <a:t>9/10/2012</a:t>
            </a:fld>
            <a:endParaRPr lang="en-US"/>
          </a:p>
        </p:txBody>
      </p:sp>
      <p:sp>
        <p:nvSpPr>
          <p:cNvPr id="5" name="Footer Placeholder 4"/>
          <p:cNvSpPr>
            <a:spLocks noGrp="1"/>
          </p:cNvSpPr>
          <p:nvPr>
            <p:ph type="ftr" sz="quarter" idx="3"/>
          </p:nvPr>
        </p:nvSpPr>
        <p:spPr>
          <a:xfrm>
            <a:off x="3471335" y="9299107"/>
            <a:ext cx="3217333" cy="53416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281334" y="9299107"/>
            <a:ext cx="2370667" cy="534164"/>
          </a:xfrm>
          <a:prstGeom prst="rect">
            <a:avLst/>
          </a:prstGeom>
        </p:spPr>
        <p:txBody>
          <a:bodyPr vert="horz" lIns="91440" tIns="45720" rIns="91440" bIns="45720" rtlCol="0" anchor="ctr"/>
          <a:lstStyle>
            <a:lvl1pPr algn="r">
              <a:defRPr sz="1200">
                <a:solidFill>
                  <a:schemeClr val="tx1">
                    <a:tint val="75000"/>
                  </a:schemeClr>
                </a:solidFill>
              </a:defRPr>
            </a:lvl1pPr>
          </a:lstStyle>
          <a:p>
            <a:fld id="{B09D607D-55CF-4F91-8EBA-E15E928501CF}" type="slidenum">
              <a:rPr lang="en-US" smtClean="0"/>
              <a:t>‹#›</a:t>
            </a:fld>
            <a:endParaRPr lang="en-US"/>
          </a:p>
        </p:txBody>
      </p:sp>
    </p:spTree>
    <p:extLst>
      <p:ext uri="{BB962C8B-B14F-4D97-AF65-F5344CB8AC3E}">
        <p14:creationId xmlns:p14="http://schemas.microsoft.com/office/powerpoint/2010/main" val="19512984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31800" y="1143000"/>
            <a:ext cx="9525000" cy="1200329"/>
          </a:xfrm>
          <a:prstGeom prst="rect">
            <a:avLst/>
          </a:prstGeom>
          <a:noFill/>
        </p:spPr>
        <p:txBody>
          <a:bodyPr vert="horz" rtlCol="0">
            <a:spAutoFit/>
          </a:bodyPr>
          <a:lstStyle/>
          <a:p>
            <a:pPr algn="ctr"/>
            <a:r>
              <a:rPr lang="en-US" sz="3600" b="1" smtClean="0">
                <a:solidFill>
                  <a:srgbClr val="0000FF"/>
                </a:solidFill>
                <a:latin typeface="Comic Sans MS - 48"/>
              </a:rPr>
              <a:t>From Spontaneous Generation to the Modern Cell Theory</a:t>
            </a:r>
            <a:endParaRPr lang="en-US" sz="3600" b="1">
              <a:solidFill>
                <a:srgbClr val="0000FF"/>
              </a:solidFill>
              <a:latin typeface="Comic Sans MS - 48"/>
            </a:endParaRPr>
          </a:p>
        </p:txBody>
      </p:sp>
    </p:spTree>
    <p:extLst>
      <p:ext uri="{BB962C8B-B14F-4D97-AF65-F5344CB8AC3E}">
        <p14:creationId xmlns:p14="http://schemas.microsoft.com/office/powerpoint/2010/main" val="21207202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0" y="419100"/>
            <a:ext cx="10160000" cy="7179691"/>
          </a:xfrm>
          <a:prstGeom prst="rect">
            <a:avLst/>
          </a:prstGeom>
          <a:solidFill>
            <a:scrgbClr r="0" g="0" b="0">
              <a:alpha val="0"/>
            </a:scrgbClr>
          </a:solidFill>
        </p:spPr>
      </p:pic>
    </p:spTree>
    <p:extLst>
      <p:ext uri="{BB962C8B-B14F-4D97-AF65-F5344CB8AC3E}">
        <p14:creationId xmlns:p14="http://schemas.microsoft.com/office/powerpoint/2010/main" val="3001171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0" y="419100"/>
            <a:ext cx="10160000" cy="7277608"/>
          </a:xfrm>
          <a:prstGeom prst="rect">
            <a:avLst/>
          </a:prstGeom>
          <a:solidFill>
            <a:scrgbClr r="0" g="0" b="0">
              <a:alpha val="0"/>
            </a:scrgbClr>
          </a:solidFill>
        </p:spPr>
      </p:pic>
    </p:spTree>
    <p:extLst>
      <p:ext uri="{BB962C8B-B14F-4D97-AF65-F5344CB8AC3E}">
        <p14:creationId xmlns:p14="http://schemas.microsoft.com/office/powerpoint/2010/main" val="4022708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228600" y="520700"/>
            <a:ext cx="9550400" cy="2169825"/>
          </a:xfrm>
          <a:prstGeom prst="rect">
            <a:avLst/>
          </a:prstGeom>
          <a:noFill/>
        </p:spPr>
        <p:txBody>
          <a:bodyPr vert="horz" rtlCol="0">
            <a:spAutoFit/>
          </a:bodyPr>
          <a:lstStyle/>
          <a:p>
            <a:r>
              <a:rPr lang="en-US" sz="2700" smtClean="0">
                <a:solidFill>
                  <a:srgbClr val="000000"/>
                </a:solidFill>
                <a:latin typeface="Arial - 36"/>
              </a:rPr>
              <a:t>Pasteur in his experiment ensured that the only variable effecting the broth were the microbes in the air. </a:t>
            </a:r>
          </a:p>
          <a:p>
            <a:endParaRPr lang="en-US" sz="2700" smtClean="0">
              <a:solidFill>
                <a:srgbClr val="000000"/>
              </a:solidFill>
              <a:latin typeface="Arial - 36"/>
            </a:endParaRPr>
          </a:p>
          <a:p>
            <a:r>
              <a:rPr lang="en-US" sz="2700" smtClean="0">
                <a:solidFill>
                  <a:srgbClr val="000000"/>
                </a:solidFill>
                <a:latin typeface="Arial - 36"/>
              </a:rPr>
              <a:t>With the disapproval of spontaneous generation came the theory of biogenesis - LIFE produces LIFE.</a:t>
            </a:r>
            <a:endParaRPr lang="en-US" sz="2700">
              <a:solidFill>
                <a:srgbClr val="000000"/>
              </a:solidFill>
              <a:latin typeface="Arial - 36"/>
            </a:endParaRPr>
          </a:p>
        </p:txBody>
      </p:sp>
    </p:spTree>
    <p:extLst>
      <p:ext uri="{BB962C8B-B14F-4D97-AF65-F5344CB8AC3E}">
        <p14:creationId xmlns:p14="http://schemas.microsoft.com/office/powerpoint/2010/main" val="5209447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139700" y="292100"/>
            <a:ext cx="10160000" cy="6047809"/>
          </a:xfrm>
          <a:prstGeom prst="rect">
            <a:avLst/>
          </a:prstGeom>
          <a:noFill/>
        </p:spPr>
        <p:txBody>
          <a:bodyPr vert="horz" rtlCol="0">
            <a:spAutoFit/>
          </a:bodyPr>
          <a:lstStyle/>
          <a:p>
            <a:pPr algn="ctr"/>
            <a:r>
              <a:rPr lang="en-US" sz="3600" b="1" smtClean="0">
                <a:solidFill>
                  <a:srgbClr val="000000"/>
                </a:solidFill>
                <a:latin typeface="Arial - 48"/>
              </a:rPr>
              <a:t>Cell Theory</a:t>
            </a:r>
          </a:p>
          <a:p>
            <a:endParaRPr lang="en-US" sz="3600" b="1" smtClean="0">
              <a:solidFill>
                <a:srgbClr val="000000"/>
              </a:solidFill>
              <a:latin typeface="Arial - 48"/>
            </a:endParaRPr>
          </a:p>
          <a:p>
            <a:r>
              <a:rPr lang="en-US" sz="3600" b="1" smtClean="0">
                <a:solidFill>
                  <a:srgbClr val="000000"/>
                </a:solidFill>
                <a:latin typeface="Arial - 48"/>
              </a:rPr>
              <a:t>An</a:t>
            </a:r>
            <a:r>
              <a:rPr lang="en-US" sz="2700" b="1" smtClean="0">
                <a:solidFill>
                  <a:srgbClr val="000000"/>
                </a:solidFill>
                <a:latin typeface="Arial - 36"/>
              </a:rPr>
              <a:t>ton vanLeeuwenhoek</a:t>
            </a:r>
          </a:p>
          <a:p>
            <a:r>
              <a:rPr lang="en-US" sz="2700" b="1" smtClean="0">
                <a:solidFill>
                  <a:srgbClr val="000000"/>
                </a:solidFill>
                <a:latin typeface="Arial - 36"/>
              </a:rPr>
              <a:t> </a:t>
            </a:r>
            <a:r>
              <a:rPr lang="en-US" sz="2700" smtClean="0">
                <a:solidFill>
                  <a:srgbClr val="000000"/>
                </a:solidFill>
                <a:latin typeface="Arial - 36"/>
              </a:rPr>
              <a:t>- invented the first microscope.</a:t>
            </a:r>
          </a:p>
          <a:p>
            <a:endParaRPr lang="en-US" sz="2700" smtClean="0">
              <a:solidFill>
                <a:srgbClr val="000000"/>
              </a:solidFill>
              <a:latin typeface="Arial - 36"/>
            </a:endParaRPr>
          </a:p>
          <a:p>
            <a:r>
              <a:rPr lang="en-US" sz="2700" smtClean="0">
                <a:solidFill>
                  <a:srgbClr val="000000"/>
                </a:solidFill>
                <a:latin typeface="Arial - 36"/>
              </a:rPr>
              <a:t>Ro</a:t>
            </a:r>
            <a:r>
              <a:rPr lang="en-US" sz="2700" b="1" smtClean="0">
                <a:solidFill>
                  <a:srgbClr val="000000"/>
                </a:solidFill>
                <a:latin typeface="Arial - 36"/>
              </a:rPr>
              <a:t>bert Hooke </a:t>
            </a:r>
          </a:p>
          <a:p>
            <a:r>
              <a:rPr lang="en-US" sz="2700" b="1" smtClean="0">
                <a:solidFill>
                  <a:srgbClr val="000000"/>
                </a:solidFill>
                <a:latin typeface="Arial - 36"/>
              </a:rPr>
              <a:t>-</a:t>
            </a:r>
            <a:r>
              <a:rPr lang="en-US" sz="2700" smtClean="0">
                <a:solidFill>
                  <a:srgbClr val="000000"/>
                </a:solidFill>
                <a:latin typeface="Arial - 36"/>
              </a:rPr>
              <a:t> looked at slices of cork with a microscope and saw small compartments which he called cells.</a:t>
            </a:r>
          </a:p>
          <a:p>
            <a:endParaRPr lang="en-US" sz="2700" smtClean="0">
              <a:solidFill>
                <a:srgbClr val="000000"/>
              </a:solidFill>
              <a:latin typeface="Arial - 36"/>
            </a:endParaRPr>
          </a:p>
          <a:p>
            <a:r>
              <a:rPr lang="en-US" sz="2700" smtClean="0">
                <a:solidFill>
                  <a:srgbClr val="000000"/>
                </a:solidFill>
                <a:latin typeface="Arial - 36"/>
              </a:rPr>
              <a:t>Sc</a:t>
            </a:r>
            <a:r>
              <a:rPr lang="en-US" sz="2700" b="1" smtClean="0">
                <a:solidFill>
                  <a:srgbClr val="000000"/>
                </a:solidFill>
                <a:latin typeface="Arial - 36"/>
              </a:rPr>
              <a:t>hleiden and Schwann </a:t>
            </a:r>
          </a:p>
          <a:p>
            <a:r>
              <a:rPr lang="en-US" sz="2700" b="1" smtClean="0">
                <a:solidFill>
                  <a:srgbClr val="000000"/>
                </a:solidFill>
                <a:latin typeface="Arial - 36"/>
              </a:rPr>
              <a:t> </a:t>
            </a:r>
            <a:r>
              <a:rPr lang="en-US" sz="2700" smtClean="0">
                <a:solidFill>
                  <a:srgbClr val="000000"/>
                </a:solidFill>
                <a:latin typeface="Arial - 36"/>
              </a:rPr>
              <a:t>- discovered that animal and plant tissues were composed of cells</a:t>
            </a:r>
          </a:p>
          <a:p>
            <a:r>
              <a:rPr lang="en-US" sz="2700" smtClean="0">
                <a:solidFill>
                  <a:srgbClr val="000000"/>
                </a:solidFill>
                <a:latin typeface="Arial - 36"/>
              </a:rPr>
              <a:t> - proposed the modern cell theory</a:t>
            </a:r>
            <a:endParaRPr lang="en-US" sz="2700">
              <a:solidFill>
                <a:srgbClr val="000000"/>
              </a:solidFill>
              <a:latin typeface="Arial - 36"/>
            </a:endParaRPr>
          </a:p>
        </p:txBody>
      </p:sp>
    </p:spTree>
    <p:extLst>
      <p:ext uri="{BB962C8B-B14F-4D97-AF65-F5344CB8AC3E}">
        <p14:creationId xmlns:p14="http://schemas.microsoft.com/office/powerpoint/2010/main" val="486446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3340100" y="342900"/>
            <a:ext cx="4013200" cy="646331"/>
          </a:xfrm>
          <a:prstGeom prst="rect">
            <a:avLst/>
          </a:prstGeom>
          <a:noFill/>
        </p:spPr>
        <p:txBody>
          <a:bodyPr vert="horz" rtlCol="0">
            <a:spAutoFit/>
          </a:bodyPr>
          <a:lstStyle/>
          <a:p>
            <a:r>
              <a:rPr lang="en-US" sz="3600" b="1" smtClean="0">
                <a:solidFill>
                  <a:srgbClr val="000000"/>
                </a:solidFill>
                <a:latin typeface="Arial - 48"/>
              </a:rPr>
              <a:t>Cell Theory</a:t>
            </a:r>
            <a:endParaRPr lang="en-US" sz="3600" b="1">
              <a:solidFill>
                <a:srgbClr val="000000"/>
              </a:solidFill>
              <a:latin typeface="Arial - 48"/>
            </a:endParaRPr>
          </a:p>
        </p:txBody>
      </p:sp>
      <p:sp>
        <p:nvSpPr>
          <p:cNvPr id="3" name="TextBox 2"/>
          <p:cNvSpPr txBox="1"/>
          <p:nvPr/>
        </p:nvSpPr>
        <p:spPr>
          <a:xfrm>
            <a:off x="584200" y="3136900"/>
            <a:ext cx="9093200" cy="2169825"/>
          </a:xfrm>
          <a:prstGeom prst="rect">
            <a:avLst/>
          </a:prstGeom>
          <a:noFill/>
        </p:spPr>
        <p:txBody>
          <a:bodyPr vert="horz" rtlCol="0">
            <a:spAutoFit/>
          </a:bodyPr>
          <a:lstStyle/>
          <a:p>
            <a:r>
              <a:rPr lang="en-US" sz="2700" smtClean="0">
                <a:solidFill>
                  <a:srgbClr val="000000"/>
                </a:solidFill>
                <a:latin typeface="Arial - 36"/>
              </a:rPr>
              <a:t>1) The cell is the basic structural unit of life.</a:t>
            </a:r>
          </a:p>
          <a:p>
            <a:endParaRPr lang="en-US" sz="2700" smtClean="0">
              <a:solidFill>
                <a:srgbClr val="000000"/>
              </a:solidFill>
              <a:latin typeface="Arial - 36"/>
            </a:endParaRPr>
          </a:p>
          <a:p>
            <a:r>
              <a:rPr lang="en-US" sz="2700" smtClean="0">
                <a:solidFill>
                  <a:srgbClr val="000000"/>
                </a:solidFill>
                <a:latin typeface="Arial - 36"/>
              </a:rPr>
              <a:t>2) The cell is the basic functional unit of life.</a:t>
            </a:r>
          </a:p>
          <a:p>
            <a:endParaRPr lang="en-US" sz="2700" smtClean="0">
              <a:solidFill>
                <a:srgbClr val="000000"/>
              </a:solidFill>
              <a:latin typeface="Arial - 36"/>
            </a:endParaRPr>
          </a:p>
          <a:p>
            <a:r>
              <a:rPr lang="en-US" sz="2700" smtClean="0">
                <a:solidFill>
                  <a:srgbClr val="000000"/>
                </a:solidFill>
                <a:latin typeface="Arial - 36"/>
              </a:rPr>
              <a:t>3) All cells come from preexisting cells. </a:t>
            </a:r>
            <a:endParaRPr lang="en-US" sz="2700">
              <a:solidFill>
                <a:srgbClr val="000000"/>
              </a:solidFill>
              <a:latin typeface="Arial - 36"/>
            </a:endParaRPr>
          </a:p>
        </p:txBody>
      </p:sp>
    </p:spTree>
    <p:extLst>
      <p:ext uri="{BB962C8B-B14F-4D97-AF65-F5344CB8AC3E}">
        <p14:creationId xmlns:p14="http://schemas.microsoft.com/office/powerpoint/2010/main" val="3961143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5146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12700" y="6604000"/>
            <a:ext cx="10160000" cy="3054731"/>
          </a:xfrm>
          <a:prstGeom prst="rect">
            <a:avLst/>
          </a:prstGeom>
          <a:solidFill>
            <a:scrgbClr r="0" g="0" b="0">
              <a:alpha val="0"/>
            </a:scrgbClr>
          </a:solidFill>
        </p:spPr>
      </p:pic>
      <p:sp>
        <p:nvSpPr>
          <p:cNvPr id="3" name="TextBox 2"/>
          <p:cNvSpPr txBox="1"/>
          <p:nvPr/>
        </p:nvSpPr>
        <p:spPr>
          <a:xfrm>
            <a:off x="596900" y="2209800"/>
            <a:ext cx="9677400" cy="3416320"/>
          </a:xfrm>
          <a:prstGeom prst="rect">
            <a:avLst/>
          </a:prstGeom>
          <a:noFill/>
        </p:spPr>
        <p:txBody>
          <a:bodyPr vert="horz" rtlCol="0">
            <a:spAutoFit/>
          </a:bodyPr>
          <a:lstStyle/>
          <a:p>
            <a:r>
              <a:rPr lang="en-US" sz="2700" smtClean="0">
                <a:solidFill>
                  <a:srgbClr val="000000"/>
                </a:solidFill>
                <a:latin typeface="Times New Roman - 36"/>
              </a:rPr>
              <a:t>Spontaneous generation, also known as Abiogenesis, was the belief that living organisms were produced/generated from nonliving sources. </a:t>
            </a:r>
          </a:p>
          <a:p>
            <a:endParaRPr lang="en-US" sz="2700" smtClean="0">
              <a:solidFill>
                <a:srgbClr val="000000"/>
              </a:solidFill>
              <a:latin typeface="Times New Roman - 36"/>
            </a:endParaRPr>
          </a:p>
          <a:p>
            <a:r>
              <a:rPr lang="en-US" sz="2700" smtClean="0">
                <a:solidFill>
                  <a:srgbClr val="000000"/>
                </a:solidFill>
                <a:latin typeface="Times New Roman - 36"/>
              </a:rPr>
              <a:t>Examples:</a:t>
            </a:r>
          </a:p>
          <a:p>
            <a:r>
              <a:rPr lang="en-US" sz="2700" smtClean="0">
                <a:solidFill>
                  <a:srgbClr val="000000"/>
                </a:solidFill>
                <a:latin typeface="Times New Roman - 36"/>
              </a:rPr>
              <a:t>	- Frogs came from mud</a:t>
            </a:r>
          </a:p>
          <a:p>
            <a:r>
              <a:rPr lang="en-US" sz="2700" smtClean="0">
                <a:solidFill>
                  <a:srgbClr val="000000"/>
                </a:solidFill>
                <a:latin typeface="Times New Roman - 36"/>
              </a:rPr>
              <a:t>	- Mice arose from sweaty clothing</a:t>
            </a:r>
          </a:p>
          <a:p>
            <a:r>
              <a:rPr lang="en-US" sz="2700" smtClean="0">
                <a:solidFill>
                  <a:srgbClr val="000000"/>
                </a:solidFill>
                <a:latin typeface="Times New Roman - 36"/>
              </a:rPr>
              <a:t>	- Flies came from decaying meat.</a:t>
            </a:r>
            <a:endParaRPr lang="en-US" sz="2700">
              <a:solidFill>
                <a:srgbClr val="000000"/>
              </a:solidFill>
              <a:latin typeface="Times New Roman - 36"/>
            </a:endParaRPr>
          </a:p>
        </p:txBody>
      </p:sp>
      <p:sp>
        <p:nvSpPr>
          <p:cNvPr id="4" name="TextBox 3"/>
          <p:cNvSpPr txBox="1"/>
          <p:nvPr/>
        </p:nvSpPr>
        <p:spPr>
          <a:xfrm>
            <a:off x="1536700" y="863600"/>
            <a:ext cx="7366000" cy="646331"/>
          </a:xfrm>
          <a:prstGeom prst="rect">
            <a:avLst/>
          </a:prstGeom>
          <a:noFill/>
        </p:spPr>
        <p:txBody>
          <a:bodyPr vert="horz" rtlCol="0">
            <a:spAutoFit/>
          </a:bodyPr>
          <a:lstStyle/>
          <a:p>
            <a:pPr algn="ctr"/>
            <a:r>
              <a:rPr lang="en-US" sz="3600" b="1" smtClean="0">
                <a:solidFill>
                  <a:srgbClr val="000000"/>
                </a:solidFill>
                <a:latin typeface="Times New Roman - 48"/>
              </a:rPr>
              <a:t>Spontaneous Generation</a:t>
            </a:r>
            <a:endParaRPr lang="en-US" sz="3600" b="1">
              <a:solidFill>
                <a:srgbClr val="000000"/>
              </a:solidFill>
              <a:latin typeface="Times New Roman - 48"/>
            </a:endParaRPr>
          </a:p>
        </p:txBody>
      </p:sp>
    </p:spTree>
    <p:extLst>
      <p:ext uri="{BB962C8B-B14F-4D97-AF65-F5344CB8AC3E}">
        <p14:creationId xmlns:p14="http://schemas.microsoft.com/office/powerpoint/2010/main" val="663288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279400" y="355600"/>
            <a:ext cx="9652000" cy="1200329"/>
          </a:xfrm>
          <a:prstGeom prst="rect">
            <a:avLst/>
          </a:prstGeom>
          <a:noFill/>
        </p:spPr>
        <p:txBody>
          <a:bodyPr vert="horz" rtlCol="0">
            <a:spAutoFit/>
          </a:bodyPr>
          <a:lstStyle/>
          <a:p>
            <a:pPr algn="ctr"/>
            <a:r>
              <a:rPr lang="en-US" sz="3600" b="1" smtClean="0">
                <a:solidFill>
                  <a:srgbClr val="000000"/>
                </a:solidFill>
                <a:latin typeface="Arial - 48"/>
              </a:rPr>
              <a:t>Francesco Redi - 1668 </a:t>
            </a:r>
          </a:p>
          <a:p>
            <a:pPr algn="ctr"/>
            <a:r>
              <a:rPr lang="en-US" sz="3600" b="1" smtClean="0">
                <a:solidFill>
                  <a:srgbClr val="000000"/>
                </a:solidFill>
                <a:latin typeface="Arial - 48"/>
              </a:rPr>
              <a:t>(Italian Physician and Poet)</a:t>
            </a:r>
            <a:endParaRPr lang="en-US" sz="3600" b="1">
              <a:solidFill>
                <a:srgbClr val="000000"/>
              </a:solidFill>
              <a:latin typeface="Arial - 48"/>
            </a:endParaRPr>
          </a:p>
        </p:txBody>
      </p:sp>
      <p:sp>
        <p:nvSpPr>
          <p:cNvPr id="3" name="TextBox 2"/>
          <p:cNvSpPr txBox="1"/>
          <p:nvPr/>
        </p:nvSpPr>
        <p:spPr>
          <a:xfrm>
            <a:off x="457200" y="1968500"/>
            <a:ext cx="9296400" cy="4385816"/>
          </a:xfrm>
          <a:prstGeom prst="rect">
            <a:avLst/>
          </a:prstGeom>
          <a:noFill/>
        </p:spPr>
        <p:txBody>
          <a:bodyPr vert="horz" rtlCol="0">
            <a:spAutoFit/>
          </a:bodyPr>
          <a:lstStyle/>
          <a:p>
            <a:r>
              <a:rPr lang="en-US" sz="2700" smtClean="0">
                <a:solidFill>
                  <a:srgbClr val="000000"/>
                </a:solidFill>
                <a:latin typeface="Arial - 36"/>
              </a:rPr>
              <a:t>Attempted to disprove spontaneous generation by proving that maggots did not mysteriously generate from decaying meat</a:t>
            </a:r>
          </a:p>
          <a:p>
            <a:endParaRPr lang="en-US" sz="2700" smtClean="0">
              <a:solidFill>
                <a:srgbClr val="000000"/>
              </a:solidFill>
              <a:latin typeface="Arial - 36"/>
            </a:endParaRPr>
          </a:p>
          <a:p>
            <a:r>
              <a:rPr lang="en-US" sz="2700" smtClean="0">
                <a:solidFill>
                  <a:srgbClr val="000000"/>
                </a:solidFill>
                <a:latin typeface="Arial - 36"/>
              </a:rPr>
              <a:t>Conducted an experiment where he placed rotting meat in two different jars. One was open to the air allowing insects to enter and the other was covered preventing insects from entering the jar.</a:t>
            </a:r>
          </a:p>
          <a:p>
            <a:endParaRPr lang="en-US" sz="2700" smtClean="0">
              <a:solidFill>
                <a:srgbClr val="000000"/>
              </a:solidFill>
              <a:latin typeface="Arial - 36"/>
            </a:endParaRPr>
          </a:p>
          <a:p>
            <a:r>
              <a:rPr lang="en-US" sz="2700" smtClean="0">
                <a:solidFill>
                  <a:srgbClr val="000000"/>
                </a:solidFill>
                <a:latin typeface="Arial - 36"/>
              </a:rPr>
              <a:t>The meat in the covered jar did not produce maggots. </a:t>
            </a:r>
            <a:endParaRPr lang="en-US" sz="2700">
              <a:solidFill>
                <a:srgbClr val="000000"/>
              </a:solidFill>
              <a:latin typeface="Arial - 36"/>
            </a:endParaRPr>
          </a:p>
        </p:txBody>
      </p:sp>
    </p:spTree>
    <p:extLst>
      <p:ext uri="{BB962C8B-B14F-4D97-AF65-F5344CB8AC3E}">
        <p14:creationId xmlns:p14="http://schemas.microsoft.com/office/powerpoint/2010/main" val="3184124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330200" y="241300"/>
            <a:ext cx="4155059" cy="2995041"/>
          </a:xfrm>
          <a:prstGeom prst="rect">
            <a:avLst/>
          </a:prstGeom>
          <a:solidFill>
            <a:scrgbClr r="0" g="0" b="0">
              <a:alpha val="0"/>
            </a:scrgbClr>
          </a:solidFill>
        </p:spPr>
      </p:pic>
      <p:pic>
        <p:nvPicPr>
          <p:cNvPr id="3" name="Picture 2"/>
          <p:cNvPicPr>
            <a:picLocks/>
          </p:cNvPicPr>
          <p:nvPr/>
        </p:nvPicPr>
        <p:blipFill>
          <a:blip r:embed="rId3">
            <a:extLst>
              <a:ext uri="{28A0092B-C50C-407E-A947-70E740481C1C}">
                <a14:useLocalDpi xmlns:a14="http://schemas.microsoft.com/office/drawing/2010/main" val="0"/>
              </a:ext>
            </a:extLst>
          </a:blip>
          <a:stretch>
            <a:fillRect/>
          </a:stretch>
        </p:blipFill>
        <p:spPr>
          <a:xfrm>
            <a:off x="5600700" y="228600"/>
            <a:ext cx="3857498" cy="3076702"/>
          </a:xfrm>
          <a:prstGeom prst="rect">
            <a:avLst/>
          </a:prstGeom>
          <a:solidFill>
            <a:scrgbClr r="0" g="0" b="0">
              <a:alpha val="0"/>
            </a:scrgbClr>
          </a:solidFill>
        </p:spPr>
      </p:pic>
      <p:pic>
        <p:nvPicPr>
          <p:cNvPr id="4" name="Picture 3"/>
          <p:cNvPicPr>
            <a:picLocks/>
          </p:cNvPicPr>
          <p:nvPr/>
        </p:nvPicPr>
        <p:blipFill>
          <a:blip r:embed="rId4">
            <a:extLst>
              <a:ext uri="{28A0092B-C50C-407E-A947-70E740481C1C}">
                <a14:useLocalDpi xmlns:a14="http://schemas.microsoft.com/office/drawing/2010/main" val="0"/>
              </a:ext>
            </a:extLst>
          </a:blip>
          <a:stretch>
            <a:fillRect/>
          </a:stretch>
        </p:blipFill>
        <p:spPr>
          <a:xfrm>
            <a:off x="6134100" y="4076700"/>
            <a:ext cx="4250436" cy="3179064"/>
          </a:xfrm>
          <a:prstGeom prst="rect">
            <a:avLst/>
          </a:prstGeom>
          <a:solidFill>
            <a:scrgbClr r="0" g="0" b="0">
              <a:alpha val="0"/>
            </a:scrgbClr>
          </a:solidFill>
        </p:spPr>
      </p:pic>
      <p:pic>
        <p:nvPicPr>
          <p:cNvPr id="5" name="Picture 4"/>
          <p:cNvPicPr>
            <a:picLocks/>
          </p:cNvPicPr>
          <p:nvPr/>
        </p:nvPicPr>
        <p:blipFill>
          <a:blip r:embed="rId5">
            <a:extLst>
              <a:ext uri="{28A0092B-C50C-407E-A947-70E740481C1C}">
                <a14:useLocalDpi xmlns:a14="http://schemas.microsoft.com/office/drawing/2010/main" val="0"/>
              </a:ext>
            </a:extLst>
          </a:blip>
          <a:stretch>
            <a:fillRect/>
          </a:stretch>
        </p:blipFill>
        <p:spPr>
          <a:xfrm>
            <a:off x="279400" y="4241800"/>
            <a:ext cx="5565648" cy="2638552"/>
          </a:xfrm>
          <a:prstGeom prst="rect">
            <a:avLst/>
          </a:prstGeom>
          <a:solidFill>
            <a:scrgbClr r="0" g="0" b="0">
              <a:alpha val="0"/>
            </a:scrgbClr>
          </a:solidFill>
        </p:spPr>
      </p:pic>
    </p:spTree>
    <p:extLst>
      <p:ext uri="{BB962C8B-B14F-4D97-AF65-F5344CB8AC3E}">
        <p14:creationId xmlns:p14="http://schemas.microsoft.com/office/powerpoint/2010/main" val="1477229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0" y="419100"/>
            <a:ext cx="10160000" cy="6032500"/>
          </a:xfrm>
          <a:prstGeom prst="rect">
            <a:avLst/>
          </a:prstGeom>
          <a:solidFill>
            <a:scrgbClr r="0" g="0" b="0">
              <a:alpha val="0"/>
            </a:scrgbClr>
          </a:solidFill>
        </p:spPr>
      </p:pic>
    </p:spTree>
    <p:extLst>
      <p:ext uri="{BB962C8B-B14F-4D97-AF65-F5344CB8AC3E}">
        <p14:creationId xmlns:p14="http://schemas.microsoft.com/office/powerpoint/2010/main" val="24803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0" y="419100"/>
            <a:ext cx="10160000" cy="7177024"/>
          </a:xfrm>
          <a:prstGeom prst="rect">
            <a:avLst/>
          </a:prstGeom>
          <a:solidFill>
            <a:scrgbClr r="0" g="0" b="0">
              <a:alpha val="0"/>
            </a:scrgbClr>
          </a:solidFill>
        </p:spPr>
      </p:pic>
    </p:spTree>
    <p:extLst>
      <p:ext uri="{BB962C8B-B14F-4D97-AF65-F5344CB8AC3E}">
        <p14:creationId xmlns:p14="http://schemas.microsoft.com/office/powerpoint/2010/main" val="2375701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317500" y="2095500"/>
            <a:ext cx="9525000" cy="2677656"/>
          </a:xfrm>
          <a:prstGeom prst="rect">
            <a:avLst/>
          </a:prstGeom>
          <a:noFill/>
        </p:spPr>
        <p:txBody>
          <a:bodyPr vert="horz" rtlCol="0">
            <a:spAutoFit/>
          </a:bodyPr>
          <a:lstStyle/>
          <a:p>
            <a:r>
              <a:rPr lang="en-US" sz="2400" smtClean="0">
                <a:solidFill>
                  <a:srgbClr val="000000"/>
                </a:solidFill>
                <a:latin typeface="Symbol - 32"/>
              </a:rPr>
              <a:t>·</a:t>
            </a:r>
            <a:r>
              <a:rPr lang="en-US" sz="2400" smtClean="0">
                <a:solidFill>
                  <a:srgbClr val="000000"/>
                </a:solidFill>
                <a:latin typeface="Times New Roman - 32"/>
              </a:rPr>
              <a:t>Disagreed with Needham claiming that Needham didn't seal his jars well enough. (Microbes came from the air)</a:t>
            </a:r>
          </a:p>
          <a:p>
            <a:r>
              <a:rPr lang="en-US" sz="2400" smtClean="0">
                <a:solidFill>
                  <a:srgbClr val="000000"/>
                </a:solidFill>
                <a:latin typeface="Times New Roman - 32"/>
              </a:rPr>
              <a:t>·Attempted to disprove Needham by repeating his experiment but with two changes:</a:t>
            </a:r>
          </a:p>
          <a:p>
            <a:r>
              <a:rPr lang="en-US" sz="2400" smtClean="0">
                <a:solidFill>
                  <a:srgbClr val="000000"/>
                </a:solidFill>
                <a:latin typeface="Times New Roman - 32"/>
              </a:rPr>
              <a:t>·boiled flasks longer, and </a:t>
            </a:r>
          </a:p>
          <a:p>
            <a:r>
              <a:rPr lang="en-US" sz="2400" smtClean="0">
                <a:solidFill>
                  <a:srgbClr val="000000"/>
                </a:solidFill>
                <a:latin typeface="Times New Roman - 32"/>
              </a:rPr>
              <a:t>·SEALED THEM after boiling by fusing the glass tops shut</a:t>
            </a:r>
          </a:p>
          <a:p>
            <a:r>
              <a:rPr lang="en-US" sz="2400" smtClean="0">
                <a:solidFill>
                  <a:srgbClr val="000000"/>
                </a:solidFill>
                <a:latin typeface="Times New Roman - 32"/>
              </a:rPr>
              <a:t>·Result:  NO growth in ANY flask</a:t>
            </a:r>
            <a:endParaRPr lang="en-US" sz="2400">
              <a:solidFill>
                <a:srgbClr val="000000"/>
              </a:solidFill>
              <a:latin typeface="Times New Roman - 32"/>
            </a:endParaRPr>
          </a:p>
        </p:txBody>
      </p:sp>
      <p:sp>
        <p:nvSpPr>
          <p:cNvPr id="3" name="TextBox 2"/>
          <p:cNvSpPr txBox="1"/>
          <p:nvPr/>
        </p:nvSpPr>
        <p:spPr>
          <a:xfrm>
            <a:off x="508000" y="495300"/>
            <a:ext cx="9321800" cy="1200329"/>
          </a:xfrm>
          <a:prstGeom prst="rect">
            <a:avLst/>
          </a:prstGeom>
          <a:noFill/>
        </p:spPr>
        <p:txBody>
          <a:bodyPr vert="horz" rtlCol="0">
            <a:spAutoFit/>
          </a:bodyPr>
          <a:lstStyle/>
          <a:p>
            <a:pPr algn="ctr"/>
            <a:r>
              <a:rPr lang="en-US" sz="3600" b="1" smtClean="0">
                <a:solidFill>
                  <a:srgbClr val="000000"/>
                </a:solidFill>
                <a:latin typeface="Arial - 48"/>
              </a:rPr>
              <a:t>Spallanzani - </a:t>
            </a:r>
          </a:p>
          <a:p>
            <a:pPr algn="ctr"/>
            <a:r>
              <a:rPr lang="en-US" sz="3600" b="1" smtClean="0">
                <a:solidFill>
                  <a:srgbClr val="000000"/>
                </a:solidFill>
                <a:latin typeface="Arial - 48"/>
              </a:rPr>
              <a:t>(Italian Naturalist)</a:t>
            </a:r>
            <a:endParaRPr lang="en-US" sz="3600" b="1">
              <a:solidFill>
                <a:srgbClr val="000000"/>
              </a:solidFill>
              <a:latin typeface="Arial - 48"/>
            </a:endParaRPr>
          </a:p>
        </p:txBody>
      </p:sp>
      <p:pic>
        <p:nvPicPr>
          <p:cNvPr id="4" name="Picture 3"/>
          <p:cNvPicPr>
            <a:picLocks/>
          </p:cNvPicPr>
          <p:nvPr/>
        </p:nvPicPr>
        <p:blipFill>
          <a:blip r:embed="rId2">
            <a:extLst>
              <a:ext uri="{28A0092B-C50C-407E-A947-70E740481C1C}">
                <a14:useLocalDpi xmlns:a14="http://schemas.microsoft.com/office/drawing/2010/main" val="0"/>
              </a:ext>
            </a:extLst>
          </a:blip>
          <a:stretch>
            <a:fillRect/>
          </a:stretch>
        </p:blipFill>
        <p:spPr>
          <a:xfrm>
            <a:off x="1752600" y="5143500"/>
            <a:ext cx="5611368" cy="3342132"/>
          </a:xfrm>
          <a:prstGeom prst="rect">
            <a:avLst/>
          </a:prstGeom>
          <a:solidFill>
            <a:scrgbClr r="0" g="0" b="0">
              <a:alpha val="0"/>
            </a:scrgbClr>
          </a:solidFill>
        </p:spPr>
      </p:pic>
    </p:spTree>
    <p:extLst>
      <p:ext uri="{BB962C8B-B14F-4D97-AF65-F5344CB8AC3E}">
        <p14:creationId xmlns:p14="http://schemas.microsoft.com/office/powerpoint/2010/main" val="930334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2997200" y="1435100"/>
            <a:ext cx="3830701" cy="4233799"/>
          </a:xfrm>
          <a:prstGeom prst="rect">
            <a:avLst/>
          </a:prstGeom>
          <a:solidFill>
            <a:scrgbClr r="0" g="0" b="0">
              <a:alpha val="0"/>
            </a:scrgbClr>
          </a:solidFill>
        </p:spPr>
      </p:pic>
      <p:sp>
        <p:nvSpPr>
          <p:cNvPr id="3" name="TextBox 2"/>
          <p:cNvSpPr txBox="1"/>
          <p:nvPr/>
        </p:nvSpPr>
        <p:spPr>
          <a:xfrm>
            <a:off x="1168400" y="190500"/>
            <a:ext cx="8051800" cy="646331"/>
          </a:xfrm>
          <a:prstGeom prst="rect">
            <a:avLst/>
          </a:prstGeom>
          <a:noFill/>
        </p:spPr>
        <p:txBody>
          <a:bodyPr vert="horz" rtlCol="0">
            <a:spAutoFit/>
          </a:bodyPr>
          <a:lstStyle/>
          <a:p>
            <a:pPr algn="ctr"/>
            <a:r>
              <a:rPr lang="en-US" sz="3600" b="1" smtClean="0">
                <a:solidFill>
                  <a:srgbClr val="000000"/>
                </a:solidFill>
                <a:latin typeface="Arial - 48"/>
              </a:rPr>
              <a:t>Louis Pasteur</a:t>
            </a:r>
            <a:endParaRPr lang="en-US" sz="3600" b="1">
              <a:solidFill>
                <a:srgbClr val="000000"/>
              </a:solidFill>
              <a:latin typeface="Arial - 48"/>
            </a:endParaRPr>
          </a:p>
        </p:txBody>
      </p:sp>
      <p:sp>
        <p:nvSpPr>
          <p:cNvPr id="4" name="TextBox 3"/>
          <p:cNvSpPr txBox="1"/>
          <p:nvPr/>
        </p:nvSpPr>
        <p:spPr>
          <a:xfrm>
            <a:off x="368300" y="6146800"/>
            <a:ext cx="9347200" cy="923330"/>
          </a:xfrm>
          <a:prstGeom prst="rect">
            <a:avLst/>
          </a:prstGeom>
          <a:noFill/>
        </p:spPr>
        <p:txBody>
          <a:bodyPr vert="horz" rtlCol="0">
            <a:spAutoFit/>
          </a:bodyPr>
          <a:lstStyle/>
          <a:p>
            <a:r>
              <a:rPr lang="en-US" sz="2700" smtClean="0">
                <a:solidFill>
                  <a:srgbClr val="000000"/>
                </a:solidFill>
                <a:latin typeface="Arial - 36"/>
              </a:rPr>
              <a:t>Used a swan neck flask to once and for all disprove the theory of abiogenesis.</a:t>
            </a:r>
            <a:endParaRPr lang="en-US" sz="2700">
              <a:solidFill>
                <a:srgbClr val="000000"/>
              </a:solidFill>
              <a:latin typeface="Arial - 36"/>
            </a:endParaRPr>
          </a:p>
        </p:txBody>
      </p:sp>
    </p:spTree>
    <p:extLst>
      <p:ext uri="{BB962C8B-B14F-4D97-AF65-F5344CB8AC3E}">
        <p14:creationId xmlns:p14="http://schemas.microsoft.com/office/powerpoint/2010/main" val="3818757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0" y="419100"/>
            <a:ext cx="10160000" cy="7277608"/>
          </a:xfrm>
          <a:prstGeom prst="rect">
            <a:avLst/>
          </a:prstGeom>
          <a:solidFill>
            <a:scrgbClr r="0" g="0" b="0">
              <a:alpha val="0"/>
            </a:scrgbClr>
          </a:solidFill>
        </p:spPr>
      </p:pic>
    </p:spTree>
    <p:extLst>
      <p:ext uri="{BB962C8B-B14F-4D97-AF65-F5344CB8AC3E}">
        <p14:creationId xmlns:p14="http://schemas.microsoft.com/office/powerpoint/2010/main" val="30048895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311</Words>
  <Application>Microsoft Office PowerPoint</Application>
  <PresentationFormat>Custom</PresentationFormat>
  <Paragraphs>44</Paragraphs>
  <Slides>15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Arial</vt:lpstr>
      <vt:lpstr>Comic Sans MS - 48</vt:lpstr>
      <vt:lpstr>Times New Roman - 32</vt:lpstr>
      <vt:lpstr>Times New Roman - 36</vt:lpstr>
      <vt:lpstr>Calibri</vt:lpstr>
      <vt:lpstr>Symbol - 32</vt:lpstr>
      <vt:lpstr>Times New Roman - 48</vt:lpstr>
      <vt:lpstr>Arial - 48</vt:lpstr>
      <vt:lpstr>Arial - 36</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Cook, Amy (ED06)</dc:creator>
  <cp:lastModifiedBy>Cook, Amy (ED06)</cp:lastModifiedBy>
  <cp:revision>1</cp:revision>
  <dcterms:created xsi:type="dcterms:W3CDTF">2012-09-10T18:46:24Z</dcterms:created>
  <dcterms:modified xsi:type="dcterms:W3CDTF">2012-09-10T18:46:32Z</dcterms:modified>
</cp:coreProperties>
</file>